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0" r:id="rId3"/>
    <p:sldId id="273" r:id="rId4"/>
    <p:sldId id="274" r:id="rId5"/>
    <p:sldId id="275" r:id="rId6"/>
    <p:sldId id="292" r:id="rId7"/>
    <p:sldId id="276" r:id="rId8"/>
    <p:sldId id="291" r:id="rId9"/>
    <p:sldId id="277" r:id="rId10"/>
    <p:sldId id="278" r:id="rId11"/>
    <p:sldId id="279" r:id="rId12"/>
    <p:sldId id="280" r:id="rId13"/>
    <p:sldId id="281" r:id="rId14"/>
    <p:sldId id="284" r:id="rId15"/>
    <p:sldId id="285" r:id="rId16"/>
    <p:sldId id="287" r:id="rId17"/>
    <p:sldId id="288" r:id="rId18"/>
    <p:sldId id="289" r:id="rId19"/>
    <p:sldId id="262" r:id="rId20"/>
  </p:sldIdLst>
  <p:sldSz cx="12192000" cy="6858000"/>
  <p:notesSz cx="6735763" cy="9866313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501" autoAdjust="0"/>
  </p:normalViewPr>
  <p:slideViewPr>
    <p:cSldViewPr snapToGrid="0">
      <p:cViewPr varScale="1">
        <p:scale>
          <a:sx n="84" d="100"/>
          <a:sy n="84" d="100"/>
        </p:scale>
        <p:origin x="-62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1.2.2018.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1.2.2018.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7737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1.2.2018.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90181" y="1752600"/>
            <a:ext cx="7733432" cy="1828800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DOBAR START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Kako </a:t>
            </a:r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pomoći djetetu da bude uspješnije u školi</a:t>
            </a: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44861" y="4485066"/>
            <a:ext cx="6858002" cy="914400"/>
          </a:xfrm>
        </p:spPr>
        <p:txBody>
          <a:bodyPr rtlCol="0">
            <a:normAutofit/>
          </a:bodyPr>
          <a:lstStyle/>
          <a:p>
            <a:pPr algn="r" rtl="0"/>
            <a:r>
              <a:rPr lang="hr-HR" sz="1400" dirty="0" smtClean="0"/>
              <a:t>Osnovna škola </a:t>
            </a:r>
            <a:r>
              <a:rPr lang="hr-HR" sz="1400" dirty="0" smtClean="0"/>
              <a:t>Matija </a:t>
            </a:r>
            <a:r>
              <a:rPr lang="hr-HR" sz="1400" dirty="0" smtClean="0"/>
              <a:t>Gubec Piškorevci</a:t>
            </a:r>
          </a:p>
          <a:p>
            <a:pPr algn="r" rtl="0"/>
            <a:r>
              <a:rPr lang="hr-HR" sz="1400" dirty="0" smtClean="0"/>
              <a:t>stručna suradnica pedagoginja </a:t>
            </a:r>
          </a:p>
          <a:p>
            <a:pPr algn="r" rtl="0"/>
            <a:r>
              <a:rPr lang="hr-HR" sz="1400" dirty="0" smtClean="0"/>
              <a:t>Monika </a:t>
            </a:r>
            <a:r>
              <a:rPr lang="hr-HR" sz="1400" dirty="0" smtClean="0"/>
              <a:t>Zrakić, </a:t>
            </a:r>
            <a:r>
              <a:rPr lang="hr-HR" sz="1400" dirty="0" smtClean="0"/>
              <a:t>mag. paed. i anthrop.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800" b="1" dirty="0" smtClean="0">
                <a:ln/>
                <a:solidFill>
                  <a:schemeClr val="accent3"/>
                </a:solidFill>
              </a:rPr>
              <a:t>Planiranje učenja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0" y="1112520"/>
            <a:ext cx="7328263" cy="5183778"/>
          </a:xfrm>
        </p:spPr>
        <p:txBody>
          <a:bodyPr>
            <a:noAutofit/>
          </a:bodyPr>
          <a:lstStyle/>
          <a:p>
            <a:endParaRPr lang="hr-HR" sz="1600" b="1" dirty="0" smtClean="0">
              <a:solidFill>
                <a:srgbClr val="000000"/>
              </a:solidFill>
            </a:endParaRPr>
          </a:p>
          <a:p>
            <a:r>
              <a:rPr lang="hr-HR" sz="1600" b="1" dirty="0" smtClean="0">
                <a:solidFill>
                  <a:srgbClr val="000000"/>
                </a:solidFill>
              </a:rPr>
              <a:t>Pomozite djetetu kvalitetno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organizirati</a:t>
            </a:r>
            <a:r>
              <a:rPr lang="hr-HR" sz="1600" b="1" dirty="0" smtClean="0">
                <a:solidFill>
                  <a:srgbClr val="000000"/>
                </a:solidFill>
              </a:rPr>
              <a:t> svoje vrijeme. Ako sudjeluje u stvaranju svog dnevnog rasporeda, spremnije ga je i ostvariti.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Napravite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dnevni plan </a:t>
            </a:r>
            <a:r>
              <a:rPr lang="hr-HR" sz="1600" b="1" dirty="0" smtClean="0">
                <a:solidFill>
                  <a:srgbClr val="000000"/>
                </a:solidFill>
              </a:rPr>
              <a:t>– ručak – odmor – pisanje domaće zadaće – učenje – igra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Neka dijete samo označi kada je završilo s nekom aktivnošću –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motivacija</a:t>
            </a:r>
            <a:r>
              <a:rPr lang="hr-HR" sz="1600" b="1" dirty="0" smtClean="0">
                <a:solidFill>
                  <a:srgbClr val="000000"/>
                </a:solidFill>
              </a:rPr>
              <a:t>, smislite nagrade i odmore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Pomozite djetetu da uči razlikovati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bitne o</a:t>
            </a:r>
            <a:r>
              <a:rPr lang="hr-HR" sz="1600" b="1" dirty="0" smtClean="0">
                <a:solidFill>
                  <a:srgbClr val="000000"/>
                </a:solidFill>
              </a:rPr>
              <a:t>d nebitnih činjenica, te da one bitne posebno označava kako bi ih lakše pamtilo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Podcrtavanje, prepričavanje sažimanje, prikazivanje – crtež, strip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Učenje kroz igru – pantomima, igra ja učitelj</a:t>
            </a:r>
          </a:p>
          <a:p>
            <a:r>
              <a:rPr lang="hr-HR" sz="1600" b="1" dirty="0" smtClean="0">
                <a:solidFill>
                  <a:srgbClr val="000000"/>
                </a:solidFill>
              </a:rPr>
              <a:t>Učenje iskustvom – putovanja, promatranje, svakodnevne životne situacije</a:t>
            </a:r>
          </a:p>
          <a:p>
            <a:endParaRPr lang="hr-HR" sz="1600" b="1" dirty="0" smtClean="0">
              <a:solidFill>
                <a:srgbClr val="000000"/>
              </a:solidFill>
            </a:endParaRPr>
          </a:p>
          <a:p>
            <a:endParaRPr lang="hr-HR" sz="160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418011" y="1816942"/>
          <a:ext cx="3971110" cy="30555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4872"/>
                <a:gridCol w="2174293"/>
                <a:gridCol w="711945"/>
              </a:tblGrid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SATI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</a:rPr>
                        <a:t>MOJE OBVEZE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13:00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strike="sngStrike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RUČAK I ODMOR</a:t>
                      </a:r>
                      <a:endParaRPr lang="hr-HR" sz="1400" b="0" strike="sng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ym typeface="Wingdings"/>
                        </a:rPr>
                        <a:t>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15:00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strike="sngStrike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DOMAĆA ZADAĆA</a:t>
                      </a:r>
                      <a:endParaRPr lang="hr-HR" sz="1400" b="0" strike="sngStrike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ym typeface="Wingdings"/>
                        </a:rPr>
                        <a:t>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15:30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UČENJE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16:00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IGRA</a:t>
                      </a:r>
                      <a:r>
                        <a:rPr lang="hr-HR" sz="1400" b="0" baseline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 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18:00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TRENING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19:30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GLEDANJE TV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38"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21:00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b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SPAVANJE</a:t>
                      </a:r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400" b="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kstniOkvir 5"/>
          <p:cNvSpPr txBox="1"/>
          <p:nvPr/>
        </p:nvSpPr>
        <p:spPr>
          <a:xfrm>
            <a:off x="261257" y="5133703"/>
            <a:ext cx="4493623" cy="917079"/>
          </a:xfrm>
          <a:prstGeom prst="notched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UČIMO KAKO UČITI</a:t>
            </a:r>
            <a:endParaRPr lang="hr-H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917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800" b="1" dirty="0" smtClean="0">
                <a:ln/>
                <a:solidFill>
                  <a:schemeClr val="accent3"/>
                </a:solidFill>
              </a:rPr>
              <a:t>Zašto domaća zadaća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b="1" dirty="0">
                <a:solidFill>
                  <a:srgbClr val="000000"/>
                </a:solidFill>
              </a:rPr>
              <a:t>Omogućava djetetu</a:t>
            </a:r>
          </a:p>
          <a:p>
            <a:pPr>
              <a:lnSpc>
                <a:spcPct val="80000"/>
              </a:lnSpc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ponoviti </a:t>
            </a:r>
            <a:r>
              <a:rPr lang="hr-HR" b="1" dirty="0">
                <a:solidFill>
                  <a:srgbClr val="000000"/>
                </a:solidFill>
              </a:rPr>
              <a:t>i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uvježbati </a:t>
            </a:r>
            <a:r>
              <a:rPr lang="hr-HR" b="1" dirty="0">
                <a:solidFill>
                  <a:srgbClr val="000000"/>
                </a:solidFill>
              </a:rPr>
              <a:t>ono što je učilo u školi,</a:t>
            </a:r>
          </a:p>
          <a:p>
            <a:pPr>
              <a:lnSpc>
                <a:spcPct val="80000"/>
              </a:lnSpc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detaljnije </a:t>
            </a:r>
            <a:r>
              <a:rPr lang="hr-HR" b="1" dirty="0">
                <a:solidFill>
                  <a:srgbClr val="000000"/>
                </a:solidFill>
              </a:rPr>
              <a:t>proučiti sadržaj koji se obrađivao u školi,</a:t>
            </a:r>
          </a:p>
          <a:p>
            <a:pPr>
              <a:lnSpc>
                <a:spcPct val="80000"/>
              </a:lnSpc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pripremiti </a:t>
            </a:r>
            <a:r>
              <a:rPr lang="hr-HR" b="1" dirty="0">
                <a:solidFill>
                  <a:srgbClr val="000000"/>
                </a:solidFill>
              </a:rPr>
              <a:t>se za sljedeći radni dan,</a:t>
            </a:r>
          </a:p>
          <a:p>
            <a:pPr>
              <a:lnSpc>
                <a:spcPct val="80000"/>
              </a:lnSpc>
            </a:pPr>
            <a:r>
              <a:rPr lang="hr-HR" b="1" dirty="0" smtClean="0">
                <a:solidFill>
                  <a:srgbClr val="000000"/>
                </a:solidFill>
              </a:rPr>
              <a:t>naučiti </a:t>
            </a:r>
            <a:r>
              <a:rPr lang="hr-HR" b="1" dirty="0">
                <a:solidFill>
                  <a:srgbClr val="000000"/>
                </a:solidFill>
              </a:rPr>
              <a:t>se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koristiti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izvorima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znanja </a:t>
            </a:r>
            <a:r>
              <a:rPr lang="hr-HR" b="1" dirty="0" smtClean="0">
                <a:solidFill>
                  <a:srgbClr val="000000"/>
                </a:solidFill>
              </a:rPr>
              <a:t>(knjige, razgovor </a:t>
            </a:r>
            <a:r>
              <a:rPr lang="hr-HR" b="1" dirty="0">
                <a:solidFill>
                  <a:srgbClr val="000000"/>
                </a:solidFill>
              </a:rPr>
              <a:t>s drugim ljudima, </a:t>
            </a:r>
            <a:r>
              <a:rPr lang="hr-HR" b="1" dirty="0" smtClean="0">
                <a:solidFill>
                  <a:srgbClr val="000000"/>
                </a:solidFill>
              </a:rPr>
              <a:t>računalo, Internet)</a:t>
            </a:r>
            <a:endParaRPr lang="hr-HR" b="1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hr-HR" b="1" dirty="0">
                <a:solidFill>
                  <a:srgbClr val="000000"/>
                </a:solidFill>
              </a:rPr>
              <a:t>vježbanje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samostalnosti</a:t>
            </a:r>
            <a:r>
              <a:rPr lang="hr-HR" b="1" dirty="0">
                <a:solidFill>
                  <a:srgbClr val="000000"/>
                </a:solidFill>
              </a:rPr>
              <a:t> u radu,</a:t>
            </a:r>
          </a:p>
          <a:p>
            <a:pPr>
              <a:lnSpc>
                <a:spcPct val="80000"/>
              </a:lnSpc>
            </a:pPr>
            <a:r>
              <a:rPr lang="hr-HR" b="1" dirty="0">
                <a:solidFill>
                  <a:srgbClr val="000000"/>
                </a:solidFill>
              </a:rPr>
              <a:t>razvijanje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samodiscipline</a:t>
            </a:r>
            <a:r>
              <a:rPr lang="hr-HR" b="1" dirty="0">
                <a:solidFill>
                  <a:srgbClr val="000000"/>
                </a:solidFill>
              </a:rPr>
              <a:t> i osjećaja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odgovornosti</a:t>
            </a:r>
            <a:r>
              <a:rPr lang="hr-HR" b="1" dirty="0">
                <a:solidFill>
                  <a:srgbClr val="000000"/>
                </a:solidFill>
              </a:rPr>
              <a:t> za vlastito </a:t>
            </a:r>
            <a:r>
              <a:rPr lang="hr-HR" b="1" dirty="0" smtClean="0">
                <a:solidFill>
                  <a:srgbClr val="000000"/>
                </a:solidFill>
              </a:rPr>
              <a:t>učenje.</a:t>
            </a:r>
            <a:endParaRPr lang="hr-H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710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7" y="304800"/>
            <a:ext cx="11351622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4400" b="1" dirty="0" smtClean="0">
                <a:ln/>
                <a:solidFill>
                  <a:schemeClr val="accent3"/>
                </a:solidFill>
              </a:rPr>
              <a:t>Kako pomoći u pisanju domaće zadaće?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935481"/>
            <a:ext cx="4167051" cy="438694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Biti na raspolaganju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Pregledati i provjeriti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Poticati odgovornost i samostalnost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Organizirati vrijeme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Pomoći, ali ne preuzeti</a:t>
            </a:r>
          </a:p>
          <a:p>
            <a:pPr>
              <a:buFont typeface="Wingdings" pitchFamily="2" charset="2"/>
              <a:buChar char="ü"/>
            </a:pP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lipsasti oblačić 3"/>
          <p:cNvSpPr/>
          <p:nvPr/>
        </p:nvSpPr>
        <p:spPr>
          <a:xfrm>
            <a:off x="4310743" y="1436916"/>
            <a:ext cx="4833258" cy="1410787"/>
          </a:xfrm>
          <a:prstGeom prst="wedgeEllipseCallout">
            <a:avLst>
              <a:gd name="adj1" fmla="val -56234"/>
              <a:gd name="adj2" fmla="val -653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r-HR" sz="1400" b="1" dirty="0" smtClean="0">
                <a:solidFill>
                  <a:srgbClr val="000000"/>
                </a:solidFill>
              </a:rPr>
              <a:t>Nije nužno, a ni dobro, neprekidno sjediti uz dijete dok uči ili piše zadaću. Važno je da ono zna da ste mu na raspolaganju i da vam se može obratiti za pomoć. </a:t>
            </a:r>
            <a:endParaRPr lang="hr-HR" sz="1400" b="1" dirty="0">
              <a:solidFill>
                <a:srgbClr val="000000"/>
              </a:solidFill>
            </a:endParaRPr>
          </a:p>
        </p:txBody>
      </p:sp>
      <p:sp>
        <p:nvSpPr>
          <p:cNvPr id="5" name="Zaobljeni pravokutni oblačić 4"/>
          <p:cNvSpPr/>
          <p:nvPr/>
        </p:nvSpPr>
        <p:spPr>
          <a:xfrm>
            <a:off x="8617132" y="2416630"/>
            <a:ext cx="2891245" cy="1802673"/>
          </a:xfrm>
          <a:prstGeom prst="wedgeRoundRectCallout">
            <a:avLst>
              <a:gd name="adj1" fmla="val -216275"/>
              <a:gd name="adj2" fmla="val -2055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rgbClr val="000000"/>
                </a:solidFill>
              </a:rPr>
              <a:t>Djetetu je ponekad potrebno samo pregledati zadaću kako bi mu pružili osjećaj sigurnosti da je to dobro napravilo.</a:t>
            </a:r>
            <a:endParaRPr lang="hr-HR" sz="1400" dirty="0"/>
          </a:p>
        </p:txBody>
      </p:sp>
      <p:sp>
        <p:nvSpPr>
          <p:cNvPr id="6" name="Elipsasti oblačić 5"/>
          <p:cNvSpPr/>
          <p:nvPr/>
        </p:nvSpPr>
        <p:spPr>
          <a:xfrm>
            <a:off x="4336869" y="3187337"/>
            <a:ext cx="5225143" cy="1776549"/>
          </a:xfrm>
          <a:prstGeom prst="wedgeEllipseCallout">
            <a:avLst>
              <a:gd name="adj1" fmla="val -55833"/>
              <a:gd name="adj2" fmla="val -286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hr-HR" sz="1400" b="1" dirty="0" smtClean="0">
                <a:solidFill>
                  <a:srgbClr val="000000"/>
                </a:solidFill>
              </a:rPr>
              <a:t>Nužno je razvijati stav da je ono odgovorno za izvršavanje svojih obaveza. Vi ste odgovorni da mu po potrebi u tome i pomognete, ne i da to činite umjesto njega.</a:t>
            </a:r>
            <a:endParaRPr lang="hr-HR" sz="1400" b="1" dirty="0">
              <a:solidFill>
                <a:srgbClr val="000000"/>
              </a:solidFill>
            </a:endParaRPr>
          </a:p>
        </p:txBody>
      </p:sp>
      <p:sp>
        <p:nvSpPr>
          <p:cNvPr id="7" name="Zaobljeni pravokutni oblačić 6"/>
          <p:cNvSpPr/>
          <p:nvPr/>
        </p:nvSpPr>
        <p:spPr>
          <a:xfrm>
            <a:off x="6335487" y="4676501"/>
            <a:ext cx="4284616" cy="1867989"/>
          </a:xfrm>
          <a:prstGeom prst="wedgeRoundRectCallout">
            <a:avLst>
              <a:gd name="adj1" fmla="val -103175"/>
              <a:gd name="adj2" fmla="val -7176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hr-HR" sz="1400" b="1" smtClean="0">
                <a:solidFill>
                  <a:srgbClr val="000000"/>
                </a:solidFill>
              </a:rPr>
              <a:t>Dobro je da dijete piše domaću zadaću i uči prije vremena za igru i opuštanje, po mogućnosti u približno isto vrijeme u danu. Tako neće biti preumorno, a i lakše će se potruditi da sve dovrši na vrijeme kako bi se još moglo igrati.</a:t>
            </a:r>
            <a:endParaRPr lang="hr-HR" sz="1400" b="1">
              <a:solidFill>
                <a:srgbClr val="000000"/>
              </a:solidFill>
            </a:endParaRPr>
          </a:p>
        </p:txBody>
      </p:sp>
      <p:sp>
        <p:nvSpPr>
          <p:cNvPr id="8" name="Zaobljeni pravokutni oblačić 7"/>
          <p:cNvSpPr/>
          <p:nvPr/>
        </p:nvSpPr>
        <p:spPr>
          <a:xfrm>
            <a:off x="378823" y="5199016"/>
            <a:ext cx="6100353" cy="1502229"/>
          </a:xfrm>
          <a:prstGeom prst="wedgeRoundRectCallout">
            <a:avLst>
              <a:gd name="adj1" fmla="val -42460"/>
              <a:gd name="adj2" fmla="val -670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rgbClr val="000000"/>
                </a:solidFill>
              </a:rPr>
              <a:t>Djetetu treba pomoći  objasni ono što mu nije jasno, pomogne da uoči greške i samo ih ispravi. </a:t>
            </a:r>
          </a:p>
          <a:p>
            <a:pPr algn="ctr"/>
            <a:r>
              <a:rPr lang="hr-HR" sz="1400" b="1" dirty="0" smtClean="0">
                <a:solidFill>
                  <a:srgbClr val="000000"/>
                </a:solidFill>
              </a:rPr>
              <a:t>Nikako nemojte umjesto njega rješavati zadatke jer mu time šaljete poruku da ne vjerujete u njegove sposobnosti i navikavate ga da netko drugi radi umjesto njega.</a:t>
            </a:r>
          </a:p>
          <a:p>
            <a:pPr algn="ctr">
              <a:buNone/>
            </a:pPr>
            <a:endParaRPr lang="hr-HR" sz="1400" b="1" i="1" u="sng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7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/>
                <a:solidFill>
                  <a:schemeClr val="accent3"/>
                </a:solidFill>
              </a:rPr>
              <a:t>Pažnja i koncentracija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268889" cy="4229100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Usmjerenost</a:t>
            </a:r>
            <a:r>
              <a:rPr lang="hr-HR" dirty="0" smtClean="0">
                <a:solidFill>
                  <a:schemeClr val="tx2"/>
                </a:solidFill>
              </a:rPr>
              <a:t> mentalne aktivnosti na određene podražaje.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Usmjeravanje</a:t>
            </a:r>
            <a:r>
              <a:rPr lang="hr-HR" dirty="0" smtClean="0">
                <a:solidFill>
                  <a:schemeClr val="tx2"/>
                </a:solidFill>
              </a:rPr>
              <a:t> i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zadržavanje</a:t>
            </a:r>
            <a:r>
              <a:rPr lang="hr-HR" dirty="0" smtClean="0">
                <a:solidFill>
                  <a:schemeClr val="tx2"/>
                </a:solidFill>
              </a:rPr>
              <a:t> pažnje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Skretanje</a:t>
            </a:r>
            <a:r>
              <a:rPr lang="hr-HR" dirty="0" smtClean="0">
                <a:solidFill>
                  <a:schemeClr val="tx2"/>
                </a:solidFill>
                <a:cs typeface="Times New Roman" pitchFamily="18" charset="0"/>
              </a:rPr>
              <a:t> pažnje – ometajući podražaji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Središnju ulogu </a:t>
            </a:r>
            <a:r>
              <a:rPr lang="hr-HR" dirty="0" smtClean="0">
                <a:solidFill>
                  <a:schemeClr val="tx2"/>
                </a:solidFill>
                <a:cs typeface="Times New Roman" pitchFamily="18" charset="0"/>
              </a:rPr>
              <a:t>u tome koje će podatke naš um dobiti, a koje neće</a:t>
            </a:r>
          </a:p>
          <a:p>
            <a:r>
              <a:rPr lang="hr-HR" dirty="0" smtClean="0">
                <a:solidFill>
                  <a:schemeClr val="tx2"/>
                </a:solidFill>
                <a:cs typeface="Times New Roman" pitchFamily="18" charset="0"/>
              </a:rPr>
              <a:t>Sposobnost zadržavanja pažnje –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raste</a:t>
            </a:r>
            <a:r>
              <a:rPr lang="hr-HR" dirty="0" smtClean="0">
                <a:solidFill>
                  <a:schemeClr val="tx2"/>
                </a:solidFill>
                <a:cs typeface="Times New Roman" pitchFamily="18" charset="0"/>
              </a:rPr>
              <a:t> s dobi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Razlikuje</a:t>
            </a:r>
            <a:r>
              <a:rPr lang="hr-HR" dirty="0" smtClean="0">
                <a:solidFill>
                  <a:schemeClr val="tx2"/>
                </a:solidFill>
                <a:cs typeface="Times New Roman" pitchFamily="18" charset="0"/>
              </a:rPr>
              <a:t> se od djeteta do djeteta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9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87" y="422366"/>
            <a:ext cx="10058402" cy="12192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b="1" dirty="0" smtClean="0">
                <a:ln/>
                <a:solidFill>
                  <a:schemeClr val="accent3"/>
                </a:solidFill>
                <a:cs typeface="Arial" pitchFamily="34" charset="0"/>
              </a:rPr>
              <a:t>Na sposobnost pažnje i koncentracije može se izravno utjecati okolinom</a:t>
            </a:r>
            <a:endParaRPr lang="hr-HR" b="1" dirty="0">
              <a:ln/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8194" name="Picture 2" descr="Slikovni rezultat za writing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321" y="3187336"/>
            <a:ext cx="3201579" cy="213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4027715" y="2076383"/>
            <a:ext cx="41757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  <a:cs typeface="Arial" pitchFamily="34" charset="0"/>
              </a:rPr>
              <a:t>Dobar i kvalitetan san. </a:t>
            </a:r>
          </a:p>
          <a:p>
            <a:pPr algn="ctr"/>
            <a:r>
              <a:rPr lang="hr-HR" dirty="0" smtClean="0">
                <a:solidFill>
                  <a:srgbClr val="003300"/>
                </a:solidFill>
                <a:cs typeface="Arial" pitchFamily="34" charset="0"/>
              </a:rPr>
              <a:t>Dijete školske dobi treba </a:t>
            </a:r>
          </a:p>
          <a:p>
            <a:pPr algn="ctr"/>
            <a:r>
              <a:rPr lang="hr-HR" b="1" dirty="0" smtClean="0">
                <a:solidFill>
                  <a:srgbClr val="003300"/>
                </a:solidFill>
                <a:cs typeface="Arial" pitchFamily="34" charset="0"/>
              </a:rPr>
              <a:t>od 9 do 11 sati sna</a:t>
            </a:r>
            <a:endParaRPr lang="hr-HR" b="1" dirty="0">
              <a:solidFill>
                <a:srgbClr val="0033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8530046" y="3435531"/>
            <a:ext cx="3069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</a:rPr>
              <a:t>Boravak na svježem zraku, igra,  zdrava prehrana</a:t>
            </a:r>
            <a:endParaRPr lang="hr-HR" dirty="0">
              <a:solidFill>
                <a:srgbClr val="0033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7528560" y="5718408"/>
            <a:ext cx="4463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  <a:cs typeface="Arial" pitchFamily="34" charset="0"/>
              </a:rPr>
              <a:t>buka, glasna glazba ili buka televizora u pozadini</a:t>
            </a:r>
            <a:endParaRPr lang="hr-HR" b="1" dirty="0"/>
          </a:p>
        </p:txBody>
      </p:sp>
      <p:sp>
        <p:nvSpPr>
          <p:cNvPr id="8" name="Pravokutnik 7"/>
          <p:cNvSpPr/>
          <p:nvPr/>
        </p:nvSpPr>
        <p:spPr>
          <a:xfrm>
            <a:off x="343989" y="5862098"/>
            <a:ext cx="4345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tx2"/>
                </a:solidFill>
                <a:cs typeface="Arial" pitchFamily="34" charset="0"/>
              </a:rPr>
              <a:t>loši odnosi u obitelji, svađe i loš emocionalni odnos prema djetetu.</a:t>
            </a:r>
            <a:endParaRPr lang="hr-HR" b="1" dirty="0"/>
          </a:p>
        </p:txBody>
      </p:sp>
      <p:sp>
        <p:nvSpPr>
          <p:cNvPr id="9" name="Pravokutnik 8"/>
          <p:cNvSpPr/>
          <p:nvPr/>
        </p:nvSpPr>
        <p:spPr>
          <a:xfrm>
            <a:off x="918754" y="3682328"/>
            <a:ext cx="3431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</a:rPr>
              <a:t>Stvaranjem dobrih navika - navikavanjem djece da pripremaju i spremaju svoj školski pribor i radno mjesto.</a:t>
            </a:r>
            <a:endParaRPr lang="hr-HR" dirty="0">
              <a:solidFill>
                <a:srgbClr val="003300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364582" y="2075276"/>
            <a:ext cx="35748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</a:rPr>
              <a:t>Navikavanjem da učenje i pisanje zadaće uvijek na istom mjestu – veća psihološka spremnost za rad. </a:t>
            </a:r>
            <a:endParaRPr lang="hr-HR" dirty="0">
              <a:solidFill>
                <a:srgbClr val="003300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74616" y="2258793"/>
            <a:ext cx="3065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</a:rPr>
              <a:t>Stvaranjem dnevne rutine olakšava koncentraciju na učenje.</a:t>
            </a:r>
            <a:endParaRPr lang="hr-HR" dirty="0">
              <a:solidFill>
                <a:srgbClr val="0033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5003074" y="5734594"/>
            <a:ext cx="2351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tx2"/>
                </a:solidFill>
              </a:rPr>
              <a:t>nekontrolirano i prekomjerno korištenje ekrana</a:t>
            </a:r>
            <a:endParaRPr lang="hr-HR" b="1" dirty="0">
              <a:solidFill>
                <a:schemeClr val="tx2"/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82880" y="2129245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557349" y="3757748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3705497" y="1889759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8094618" y="1798320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8186058" y="3235233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8368937" y="4188823"/>
            <a:ext cx="744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rgbClr val="00B050"/>
                </a:solidFill>
                <a:sym typeface="Wingdings"/>
              </a:rPr>
              <a:t></a:t>
            </a:r>
            <a:endParaRPr lang="hr-HR" sz="6600" dirty="0">
              <a:solidFill>
                <a:srgbClr val="00B050"/>
              </a:solidFill>
            </a:endParaRPr>
          </a:p>
        </p:txBody>
      </p:sp>
      <p:sp>
        <p:nvSpPr>
          <p:cNvPr id="19" name="Pravokutnik 18"/>
          <p:cNvSpPr/>
          <p:nvPr/>
        </p:nvSpPr>
        <p:spPr>
          <a:xfrm>
            <a:off x="8773887" y="4580708"/>
            <a:ext cx="306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003300"/>
                </a:solidFill>
              </a:rPr>
              <a:t>Kroz igru i vježbanje</a:t>
            </a:r>
            <a:endParaRPr lang="hr-HR" dirty="0">
              <a:solidFill>
                <a:srgbClr val="003300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801291" y="5194927"/>
            <a:ext cx="940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hr-HR" sz="8000" dirty="0">
              <a:solidFill>
                <a:srgbClr val="FF00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7049589" y="5534561"/>
            <a:ext cx="940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hr-HR" sz="8000" dirty="0">
              <a:solidFill>
                <a:srgbClr val="FF0000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11251474" y="5295075"/>
            <a:ext cx="940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 smtClean="0">
                <a:solidFill>
                  <a:srgbClr val="FF0000"/>
                </a:solidFill>
                <a:sym typeface="Wingdings"/>
              </a:rPr>
              <a:t></a:t>
            </a:r>
            <a:endParaRPr lang="hr-H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13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/>
                <a:solidFill>
                  <a:schemeClr val="accent3"/>
                </a:solidFill>
              </a:rPr>
              <a:t>Vježbe za razvoj pažnje i koncentracije</a:t>
            </a:r>
            <a:endParaRPr lang="hr-HR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752600"/>
            <a:ext cx="11550769" cy="42291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Precrtavanje različitih predložaka - prvo jednostavnijih, a kasnije i 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složenijih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Pronalaženje skrivenih likova i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traženje razlika na sličnim slikama, vježba usporedi dvije (ili više slika) - što je promijenjeno, izostavljeno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ili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dodano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Slagalice, domino,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puzzle, prema predlošku izrezati i sastaviti sliku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Vježbe razvrstavanja: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razvrstavanje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novčića po vrijednosti,  kuglica po boji i veličini, pravljenje ogrlica po određenom redoslijedu,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razvrstavanje kocaka, kartica i sl.</a:t>
            </a:r>
          </a:p>
          <a:p>
            <a:pPr>
              <a:buFont typeface="Wingdings" pitchFamily="2" charset="2"/>
              <a:buChar char="ü"/>
            </a:pP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Misaoni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zadaci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“Što sve moraš pripremiti ako želiš napisati pismo?”, “Postavi stol za … osoba. Što ti je sve za to potrebno?”.</a:t>
            </a: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Vježbe kombinacije - umetanje riječi, 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dopunjavanje riječi, pogađanje životinja, cvijeća, i dr. prema djelomičnim opisima  npr. “Što je to - ima četiri noge, krzno, spretno se penje po drveću</a:t>
            </a:r>
            <a:r>
              <a:rPr lang="hr-HR" sz="1400" dirty="0" smtClean="0">
                <a:solidFill>
                  <a:schemeClr val="accent1">
                    <a:lumMod val="75000"/>
                  </a:schemeClr>
                </a:solidFill>
              </a:rPr>
              <a:t>?”</a:t>
            </a:r>
            <a:endParaRPr lang="hr-H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Igre razvrstavanja po nekim kriterijima - “Napiši sve životinje koje imaju krila”, “Poznaješ li životinje koje imaju više od četiri noge” itd. Igre: država - grad - rijeka i sl.</a:t>
            </a:r>
          </a:p>
          <a:p>
            <a:pPr>
              <a:buFont typeface="Wingdings" pitchFamily="2" charset="2"/>
              <a:buChar char="ü"/>
            </a:pPr>
            <a:r>
              <a:rPr lang="hr-HR" sz="1400" dirty="0">
                <a:solidFill>
                  <a:schemeClr val="accent1">
                    <a:lumMod val="75000"/>
                  </a:schemeClr>
                </a:solidFill>
              </a:rPr>
              <a:t>Zadaci opažanja - promatrati tijek neke radnje ili događaja - dovršavanje rečenice usmeno ili pismeno (promatrati policajca na raskrižju i sl., dati djetetu da jednu minutu promatra sliku i poslije pitati npr.” Koliko je na slici bilo osoba, prozora, životinja...”) itd.</a:t>
            </a:r>
          </a:p>
          <a:p>
            <a:pPr>
              <a:buFont typeface="Wingdings" pitchFamily="2" charset="2"/>
              <a:buChar char="ü"/>
            </a:pPr>
            <a:endParaRPr lang="hr-HR" sz="14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hr-H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269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/>
                <a:solidFill>
                  <a:schemeClr val="accent3"/>
                </a:solidFill>
              </a:rPr>
              <a:t>Suradnja obitelji i škole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Suradnja </a:t>
            </a:r>
            <a:r>
              <a:rPr lang="hr-HR" dirty="0"/>
              <a:t>obitelji i škole stvara se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međusobno povjerenje</a:t>
            </a:r>
            <a:r>
              <a:rPr lang="hr-HR" dirty="0"/>
              <a:t>, a za djecu je vrlo </a:t>
            </a:r>
            <a:r>
              <a:rPr lang="hr-HR" dirty="0" smtClean="0"/>
              <a:t>korisno gledati </a:t>
            </a:r>
            <a:r>
              <a:rPr lang="hr-HR" dirty="0"/>
              <a:t>kako odrasli </a:t>
            </a:r>
            <a:r>
              <a:rPr lang="hr-HR" dirty="0" smtClean="0"/>
              <a:t>surađuju. To </a:t>
            </a:r>
            <a:r>
              <a:rPr lang="hr-HR" dirty="0"/>
              <a:t>povećava njihov osjećaj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sigurnosti i samopouzdanja </a:t>
            </a:r>
            <a:r>
              <a:rPr lang="hr-HR" dirty="0"/>
              <a:t>jer učenici gledaju kako se roditelji i škola zajedno trude u njihovom odgoju i obrazovanju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Istraživanja pokazuju da postoji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pozitivan utjecaj </a:t>
            </a:r>
            <a:r>
              <a:rPr lang="hr-HR" dirty="0"/>
              <a:t>dobre suradnje obitelji i škole na školski uspjeh djeteta i razvoj osobnosti djeteta</a:t>
            </a:r>
          </a:p>
          <a:p>
            <a:r>
              <a:rPr lang="hr-HR" dirty="0"/>
              <a:t>Česta međusobna komunikacija dopronosti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lakšem rješavanju problema </a:t>
            </a:r>
            <a:endParaRPr lang="hr-H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Sudjelujte </a:t>
            </a:r>
            <a:r>
              <a:rPr lang="hr-HR" dirty="0"/>
              <a:t>u školskom životu svog djeteta – pokazujući da vam je to važno utječete na njegov pozitivni stav prema učenju i školi. </a:t>
            </a:r>
          </a:p>
          <a:p>
            <a:r>
              <a:rPr lang="hr-HR" dirty="0"/>
              <a:t>Redovito se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informirajte</a:t>
            </a:r>
            <a:r>
              <a:rPr lang="hr-HR" dirty="0"/>
              <a:t> o njegovom napredovanju, ponudite učiteljici svoju pomoć u aktivnostima koje provodi. </a:t>
            </a:r>
          </a:p>
          <a:p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8967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hr-HR" sz="4800" b="1" dirty="0">
                <a:ln/>
                <a:solidFill>
                  <a:schemeClr val="accent3"/>
                </a:solidFill>
              </a:rPr>
              <a:t>Ne </a:t>
            </a:r>
            <a:r>
              <a:rPr lang="hr-HR" sz="4800" b="1" dirty="0" smtClean="0">
                <a:ln/>
                <a:solidFill>
                  <a:schemeClr val="accent3"/>
                </a:solidFill>
              </a:rPr>
              <a:t>zaboravite…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88" y="3262223"/>
            <a:ext cx="10011103" cy="2922917"/>
          </a:xfrm>
        </p:spPr>
        <p:txBody>
          <a:bodyPr>
            <a:noAutofit/>
          </a:bodyPr>
          <a:lstStyle/>
          <a:p>
            <a:pPr lvl="0"/>
            <a:r>
              <a:rPr lang="hr-H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briga </a:t>
            </a:r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podrška koju mu pružate,</a:t>
            </a:r>
          </a:p>
          <a:p>
            <a:pPr lvl="0"/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iskazivanje jasnih i pozitivnih očekivanja koja imate na njegovo učenje i ponašanje,</a:t>
            </a:r>
          </a:p>
          <a:p>
            <a:pPr lvl="0"/>
            <a:r>
              <a:rPr lang="hr-H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pružanje prilika da smisleno sudjeluje u životu svoje obitelji i svog razreda.</a:t>
            </a:r>
          </a:p>
          <a:p>
            <a:endParaRPr lang="hr-H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7593" y="1837753"/>
            <a:ext cx="966158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hr-HR" sz="3600" b="1" dirty="0">
                <a:ln/>
                <a:solidFill>
                  <a:schemeClr val="accent3"/>
                </a:solidFill>
              </a:rPr>
              <a:t>… da je ono što vaše dijete najviše štiti od školskog neuspjeha:</a:t>
            </a:r>
          </a:p>
        </p:txBody>
      </p:sp>
    </p:spTree>
    <p:extLst>
      <p:ext uri="{BB962C8B-B14F-4D97-AF65-F5344CB8AC3E}">
        <p14:creationId xmlns:p14="http://schemas.microsoft.com/office/powerpoint/2010/main" val="849164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b="1" dirty="0">
                <a:ln/>
                <a:solidFill>
                  <a:schemeClr val="accent3"/>
                </a:solidFill>
              </a:rPr>
              <a:t>K</a:t>
            </a:r>
            <a:r>
              <a:rPr lang="hr-HR" b="1" dirty="0" smtClean="0">
                <a:ln/>
                <a:solidFill>
                  <a:schemeClr val="accent3"/>
                </a:solidFill>
              </a:rPr>
              <a:t>ontakt</a:t>
            </a:r>
            <a:endParaRPr lang="hr-HR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Stručna suradnica pedagoginja </a:t>
            </a:r>
          </a:p>
          <a:p>
            <a:pPr marL="0" indent="0" algn="ctr"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Monika Zrakić, </a:t>
            </a:r>
            <a:r>
              <a:rPr lang="hr-HR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 algn="ctr">
              <a:buNone/>
            </a:pPr>
            <a:endParaRPr lang="hr-H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Radno vrijeme: </a:t>
            </a:r>
          </a:p>
          <a:p>
            <a:pPr marL="0" indent="0" algn="ctr">
              <a:buNone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onedjeljak-petak: 08:00 - 14:00 sati</a:t>
            </a:r>
          </a:p>
          <a:p>
            <a:pPr marL="0" indent="0" algn="ctr">
              <a:buNone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elefon: 031/854 058</a:t>
            </a:r>
          </a:p>
          <a:p>
            <a:pPr marL="0" indent="0" algn="ctr">
              <a:buNone/>
            </a:pP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-mail: monika.zrakic@skole.hr</a:t>
            </a:r>
          </a:p>
          <a:p>
            <a:pPr marL="0" indent="0" algn="ctr">
              <a:buNone/>
            </a:pPr>
            <a:endParaRPr lang="hr-H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hr-H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hr-HR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hr-H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632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20051" y="1004422"/>
            <a:ext cx="3840480" cy="2103120"/>
          </a:xfrm>
        </p:spPr>
        <p:txBody>
          <a:bodyPr rtlCol="0">
            <a:noAutofit/>
          </a:bodyPr>
          <a:lstStyle/>
          <a:p>
            <a:pPr algn="ctr" rtl="0"/>
            <a:r>
              <a:rPr lang="hr-H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pozornosti</a:t>
            </a:r>
            <a:endParaRPr lang="hr-HR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02379" y="5836994"/>
            <a:ext cx="6014880" cy="581913"/>
          </a:xfrm>
        </p:spPr>
        <p:txBody>
          <a:bodyPr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hr-HR" sz="1200" dirty="0" smtClean="0"/>
              <a:t>Pedagoškim radionicama obilježili smo </a:t>
            </a:r>
            <a:r>
              <a:rPr lang="hr-HR" sz="1200" dirty="0" smtClean="0"/>
              <a:t>Dan </a:t>
            </a:r>
            <a:r>
              <a:rPr lang="hr-HR" sz="1200" dirty="0" smtClean="0"/>
              <a:t>djeteta i Dan tolerancije</a:t>
            </a:r>
            <a:endParaRPr lang="hr-HR" sz="1200" dirty="0"/>
          </a:p>
        </p:txBody>
      </p:sp>
      <p:pic>
        <p:nvPicPr>
          <p:cNvPr id="8" name="Rezervirano mjesto slike 7" descr="IMG_554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488" r="13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zervirano mjesto slike 10" descr="FullSizeRender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/>
          <a:srcRect l="7022" r="7022"/>
          <a:stretch>
            <a:fillRect/>
          </a:stretch>
        </p:blipFill>
        <p:spPr/>
      </p:pic>
      <p:sp>
        <p:nvSpPr>
          <p:cNvPr id="7" name="Rezervirano mjesto za tekst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hr-HR" dirty="0" smtClean="0"/>
              <a:t>Prvi dan škole</a:t>
            </a:r>
            <a:endParaRPr lang="hr-HR" dirty="0"/>
          </a:p>
        </p:txBody>
      </p:sp>
      <p:pic>
        <p:nvPicPr>
          <p:cNvPr id="12" name="Rezervirano mjesto slike 11" descr="IMG_3378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/>
          <a:srcRect t="6434" b="6434"/>
          <a:stretch>
            <a:fillRect/>
          </a:stretch>
        </p:blipFill>
        <p:spPr/>
      </p:pic>
      <p:sp>
        <p:nvSpPr>
          <p:cNvPr id="10" name="Rezervirano mjesto za tekst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 rtl="0"/>
            <a:r>
              <a:rPr lang="hr-HR" dirty="0" smtClean="0"/>
              <a:t>Prometne vježbe na početku školske godine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800" b="1" dirty="0" smtClean="0">
                <a:ln/>
                <a:solidFill>
                  <a:schemeClr val="accent3"/>
                </a:solidFill>
              </a:rPr>
              <a:t>Roditeljske brige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221" y="1857103"/>
            <a:ext cx="6913150" cy="310419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Je </a:t>
            </a:r>
            <a:r>
              <a:rPr lang="hr-HR" dirty="0"/>
              <a:t>li moje dijete </a:t>
            </a:r>
            <a:r>
              <a:rPr lang="hr-HR" dirty="0" smtClean="0"/>
              <a:t>spremno za školu? </a:t>
            </a:r>
          </a:p>
          <a:p>
            <a:r>
              <a:rPr lang="hr-HR" dirty="0" smtClean="0"/>
              <a:t>Hoće </a:t>
            </a:r>
            <a:r>
              <a:rPr lang="hr-HR" dirty="0"/>
              <a:t>li ga prihvatiti u razredu? </a:t>
            </a:r>
            <a:endParaRPr lang="hr-HR" dirty="0" smtClean="0"/>
          </a:p>
          <a:p>
            <a:r>
              <a:rPr lang="hr-HR" dirty="0" smtClean="0"/>
              <a:t>Hoće </a:t>
            </a:r>
            <a:r>
              <a:rPr lang="hr-HR" dirty="0"/>
              <a:t>li se snaći među vršnjacima? </a:t>
            </a:r>
            <a:endParaRPr lang="hr-HR" dirty="0" smtClean="0"/>
          </a:p>
          <a:p>
            <a:r>
              <a:rPr lang="hr-HR" dirty="0" smtClean="0"/>
              <a:t>Hoće </a:t>
            </a:r>
            <a:r>
              <a:rPr lang="hr-HR" dirty="0"/>
              <a:t>li imati prijatelje? </a:t>
            </a:r>
            <a:endParaRPr lang="hr-HR" dirty="0" smtClean="0"/>
          </a:p>
          <a:p>
            <a:r>
              <a:rPr lang="hr-HR" dirty="0"/>
              <a:t>Kako će mu ići čitanje </a:t>
            </a:r>
            <a:r>
              <a:rPr lang="hr-HR" dirty="0" smtClean="0"/>
              <a:t>i </a:t>
            </a:r>
            <a:r>
              <a:rPr lang="hr-HR" dirty="0"/>
              <a:t>pisanje? </a:t>
            </a:r>
            <a:endParaRPr lang="hr-HR" dirty="0" smtClean="0"/>
          </a:p>
          <a:p>
            <a:r>
              <a:rPr lang="hr-HR" dirty="0"/>
              <a:t>Zašto je dobio/la lošu ocjenu?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9458" name="AutoShape 2" descr="Slikovni rezultat za parent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460" name="AutoShape 4" descr="Slikovni rezultat za parents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9462" name="Picture 6" descr="Slikovni rezultat za parents clipart"/>
          <p:cNvPicPr>
            <a:picLocks noChangeAspect="1" noChangeArrowheads="1"/>
          </p:cNvPicPr>
          <p:nvPr/>
        </p:nvPicPr>
        <p:blipFill>
          <a:blip r:embed="rId2" cstate="print"/>
          <a:srcRect b="2969"/>
          <a:stretch>
            <a:fillRect/>
          </a:stretch>
        </p:blipFill>
        <p:spPr bwMode="auto">
          <a:xfrm rot="545313">
            <a:off x="5359548" y="4864960"/>
            <a:ext cx="2737929" cy="1846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avokutnik 7"/>
          <p:cNvSpPr/>
          <p:nvPr/>
        </p:nvSpPr>
        <p:spPr>
          <a:xfrm>
            <a:off x="10068234" y="1856992"/>
            <a:ext cx="10090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66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hr-HR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9302583" y="2923791"/>
            <a:ext cx="7104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80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hr-HR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313457" y="1708946"/>
            <a:ext cx="12779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66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hr-HR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9436863" y="1016615"/>
            <a:ext cx="12779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hr-HR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Pravokutnik 9"/>
          <p:cNvSpPr/>
          <p:nvPr/>
        </p:nvSpPr>
        <p:spPr>
          <a:xfrm rot="21237984">
            <a:off x="467082" y="1804155"/>
            <a:ext cx="90489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166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hr-HR" sz="16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Pravokutnik 10"/>
          <p:cNvSpPr/>
          <p:nvPr/>
        </p:nvSpPr>
        <p:spPr>
          <a:xfrm rot="21237984">
            <a:off x="1590488" y="1111824"/>
            <a:ext cx="90489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1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hr-HR" sz="1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3303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800" b="1" dirty="0" smtClean="0">
                <a:ln/>
                <a:solidFill>
                  <a:schemeClr val="accent3"/>
                </a:solidFill>
              </a:rPr>
              <a:t>Prilagodba na školu</a:t>
            </a:r>
            <a:endParaRPr lang="hr-HR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810" y="1841025"/>
            <a:ext cx="8779748" cy="3685568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Duže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odvajanje</a:t>
            </a:r>
            <a:r>
              <a:rPr lang="hr-HR" b="1" dirty="0"/>
              <a:t> od </a:t>
            </a:r>
            <a:r>
              <a:rPr lang="hr-HR" b="1" dirty="0" smtClean="0"/>
              <a:t>roditelja</a:t>
            </a:r>
          </a:p>
          <a:p>
            <a:r>
              <a:rPr lang="hr-HR" b="1" dirty="0" smtClean="0"/>
              <a:t>Samostalno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snalaženje</a:t>
            </a:r>
            <a:r>
              <a:rPr lang="hr-HR" b="1" dirty="0" smtClean="0"/>
              <a:t> </a:t>
            </a:r>
            <a:r>
              <a:rPr lang="hr-HR" b="1" dirty="0"/>
              <a:t>u brojnim situacijama </a:t>
            </a:r>
            <a:endParaRPr lang="hr-HR" b="1" dirty="0" smtClean="0"/>
          </a:p>
          <a:p>
            <a:r>
              <a:rPr lang="hr-HR" b="1" dirty="0" smtClean="0"/>
              <a:t>Duža </a:t>
            </a:r>
            <a:r>
              <a:rPr lang="hr-HR" b="1" dirty="0"/>
              <a:t>usredotočenost na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školsko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učenje:</a:t>
            </a:r>
            <a:r>
              <a:rPr lang="hr-HR" b="1" dirty="0" smtClean="0"/>
              <a:t> </a:t>
            </a:r>
          </a:p>
          <a:p>
            <a:pPr lvl="1"/>
            <a:r>
              <a:rPr lang="hr-HR" b="1" dirty="0" smtClean="0"/>
              <a:t>praćenje </a:t>
            </a:r>
            <a:r>
              <a:rPr lang="hr-HR" b="1" dirty="0" smtClean="0"/>
              <a:t>uputa učiteljice, </a:t>
            </a:r>
            <a:endParaRPr lang="hr-HR" b="1" dirty="0" smtClean="0"/>
          </a:p>
          <a:p>
            <a:pPr lvl="1"/>
            <a:r>
              <a:rPr lang="hr-HR" b="1" dirty="0" smtClean="0"/>
              <a:t>izvršavanje </a:t>
            </a:r>
            <a:r>
              <a:rPr lang="hr-HR" b="1" dirty="0" smtClean="0"/>
              <a:t>zadataka, </a:t>
            </a:r>
            <a:endParaRPr lang="hr-HR" b="1" dirty="0" smtClean="0"/>
          </a:p>
          <a:p>
            <a:pPr lvl="1"/>
            <a:r>
              <a:rPr lang="hr-HR" b="1" dirty="0" smtClean="0"/>
              <a:t>samostalno </a:t>
            </a:r>
            <a:r>
              <a:rPr lang="hr-HR" b="1" dirty="0" smtClean="0"/>
              <a:t>korištenje knjiga, bilježnica, pribora</a:t>
            </a:r>
          </a:p>
          <a:p>
            <a:r>
              <a:rPr lang="hr-HR" b="1" dirty="0" smtClean="0"/>
              <a:t>Život u razrednoj zajednici i stvaranje novih prijateljstava</a:t>
            </a:r>
          </a:p>
          <a:p>
            <a:r>
              <a:rPr lang="hr-HR" b="1" dirty="0" smtClean="0"/>
              <a:t>Uspoređivanje svojih </a:t>
            </a:r>
            <a:r>
              <a:rPr lang="hr-HR" b="1" dirty="0" smtClean="0"/>
              <a:t>sposobnosti u razredu</a:t>
            </a:r>
          </a:p>
          <a:p>
            <a:endParaRPr lang="hr-HR" b="1" dirty="0" smtClean="0"/>
          </a:p>
        </p:txBody>
      </p:sp>
      <p:sp>
        <p:nvSpPr>
          <p:cNvPr id="4" name="TekstniOkvir 3"/>
          <p:cNvSpPr txBox="1"/>
          <p:nvPr/>
        </p:nvSpPr>
        <p:spPr>
          <a:xfrm>
            <a:off x="1293545" y="5647362"/>
            <a:ext cx="8330084" cy="692229"/>
          </a:xfrm>
          <a:prstGeom prst="round2DiagRect">
            <a:avLst>
              <a:gd name="adj1" fmla="val 16667"/>
              <a:gd name="adj2" fmla="val 270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GLEDATI STVARI OČIMA DJETETA </a:t>
            </a:r>
            <a:endParaRPr lang="hr-H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517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5400" b="1" dirty="0">
                <a:ln/>
                <a:solidFill>
                  <a:schemeClr val="accent3"/>
                </a:solidFill>
              </a:rPr>
              <a:t>P</a:t>
            </a:r>
            <a:r>
              <a:rPr lang="hr-HR" sz="5400" b="1" dirty="0" smtClean="0">
                <a:ln/>
                <a:solidFill>
                  <a:schemeClr val="accent3"/>
                </a:solidFill>
              </a:rPr>
              <a:t>rva prijateljstva</a:t>
            </a:r>
            <a:endParaRPr lang="hr-H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608523" cy="4831080"/>
          </a:xfrm>
        </p:spPr>
        <p:txBody>
          <a:bodyPr>
            <a:normAutofit fontScale="92500"/>
          </a:bodyPr>
          <a:lstStyle/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Razlike</a:t>
            </a:r>
            <a:r>
              <a:rPr lang="hr-HR" b="1" dirty="0" smtClean="0"/>
              <a:t> u socijalnim vještinama kod djece </a:t>
            </a:r>
          </a:p>
          <a:p>
            <a:r>
              <a:rPr lang="hr-HR" b="1" dirty="0" smtClean="0"/>
              <a:t>Neka </a:t>
            </a:r>
            <a:r>
              <a:rPr lang="hr-HR" b="1" dirty="0"/>
              <a:t>se djeca ne privikavaju lagano u razredu i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teže stječu prijatelje</a:t>
            </a:r>
            <a:r>
              <a:rPr lang="hr-HR" b="1" dirty="0"/>
              <a:t>. </a:t>
            </a:r>
            <a:endParaRPr lang="hr-HR" b="1" dirty="0" smtClean="0"/>
          </a:p>
          <a:p>
            <a:r>
              <a:rPr lang="hr-HR" b="1" dirty="0" smtClean="0"/>
              <a:t>U predškolskoj dobi – prijatelj je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partner</a:t>
            </a:r>
            <a:r>
              <a:rPr lang="hr-HR" b="1" dirty="0" smtClean="0"/>
              <a:t> u igri, trenutna potreba</a:t>
            </a:r>
          </a:p>
          <a:p>
            <a:r>
              <a:rPr lang="hr-HR" b="1" dirty="0" smtClean="0"/>
              <a:t>U školskoj dobi - prijateljstva postaju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stabilnija</a:t>
            </a:r>
            <a:r>
              <a:rPr lang="hr-HR" b="1" dirty="0" smtClean="0"/>
              <a:t>, temelje se na međusobnoj podršci, brizi i odanosti</a:t>
            </a:r>
          </a:p>
          <a:p>
            <a:r>
              <a:rPr lang="hr-HR" b="1" dirty="0" smtClean="0"/>
              <a:t>Dobro prihvaćena </a:t>
            </a:r>
            <a:r>
              <a:rPr lang="hr-HR" b="1" dirty="0" smtClean="0"/>
              <a:t>djeca:</a:t>
            </a:r>
          </a:p>
          <a:p>
            <a:pPr lvl="1"/>
            <a:r>
              <a:rPr lang="hr-HR" b="1" dirty="0" smtClean="0"/>
              <a:t> </a:t>
            </a:r>
            <a:r>
              <a:rPr lang="hr-HR" b="1" dirty="0" smtClean="0"/>
              <a:t>spremna na suradnju i pomoć,  vode računa o drugima, rijetko su agresivna, razvijenih socijalnih vještina, često imaju dobar školski uspjeh</a:t>
            </a:r>
            <a:endParaRPr lang="hr-HR" b="1" dirty="0"/>
          </a:p>
          <a:p>
            <a:endParaRPr lang="hr-HR" b="1" dirty="0" smtClean="0">
              <a:cs typeface="Arial" pitchFamily="34" charset="0"/>
            </a:endParaRPr>
          </a:p>
          <a:p>
            <a:endParaRPr lang="hr-HR" b="1" dirty="0" smtClean="0">
              <a:cs typeface="Arial" pitchFamily="34" charset="0"/>
            </a:endParaRPr>
          </a:p>
          <a:p>
            <a:endParaRPr lang="hr-HR" b="1" dirty="0"/>
          </a:p>
          <a:p>
            <a:endParaRPr lang="hr-HR" b="1" dirty="0"/>
          </a:p>
        </p:txBody>
      </p:sp>
      <p:pic>
        <p:nvPicPr>
          <p:cNvPr id="4" name="Slika 3" descr="kid-clip-art-Elementary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4653" y="4323805"/>
            <a:ext cx="2058706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99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b="1" dirty="0" smtClean="0">
                <a:cs typeface="Arial" pitchFamily="34" charset="0"/>
              </a:rPr>
              <a:t>Ako je dijete nezadovoljno ili razočarano </a:t>
            </a:r>
            <a:r>
              <a:rPr lang="hr-HR" b="1" dirty="0" smtClean="0">
                <a:cs typeface="Arial" pitchFamily="34" charset="0"/>
              </a:rPr>
              <a:t>školom:</a:t>
            </a:r>
          </a:p>
          <a:p>
            <a:pPr lvl="1"/>
            <a:r>
              <a:rPr lang="hr-HR" b="1" dirty="0" smtClean="0">
                <a:cs typeface="Arial" pitchFamily="34" charset="0"/>
              </a:rPr>
              <a:t> </a:t>
            </a:r>
            <a:r>
              <a:rPr lang="hr-HR" b="1" dirty="0" smtClean="0">
                <a:cs typeface="Arial" pitchFamily="34" charset="0"/>
              </a:rPr>
              <a:t>mi odrasli trebamo ga pažljivo i s razumijevanjem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saslušati</a:t>
            </a:r>
            <a:r>
              <a:rPr lang="hr-HR" b="1" dirty="0" smtClean="0">
                <a:cs typeface="Arial" pitchFamily="34" charset="0"/>
              </a:rPr>
              <a:t> , </a:t>
            </a:r>
            <a:endParaRPr lang="hr-HR" b="1" dirty="0" smtClean="0">
              <a:cs typeface="Arial" pitchFamily="34" charset="0"/>
            </a:endParaRPr>
          </a:p>
          <a:p>
            <a:pPr lvl="1"/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provjeriti</a:t>
            </a:r>
            <a:r>
              <a:rPr lang="hr-HR" b="1" dirty="0" smtClean="0">
                <a:cs typeface="Arial" pitchFamily="34" charset="0"/>
              </a:rPr>
              <a:t> </a:t>
            </a:r>
            <a:r>
              <a:rPr lang="hr-HR" b="1" dirty="0" smtClean="0">
                <a:cs typeface="Arial" pitchFamily="34" charset="0"/>
              </a:rPr>
              <a:t>što se dogodilo </a:t>
            </a:r>
            <a:endParaRPr lang="hr-HR" b="1" dirty="0">
              <a:cs typeface="Arial" pitchFamily="34" charset="0"/>
            </a:endParaRPr>
          </a:p>
          <a:p>
            <a:pPr lvl="1"/>
            <a:r>
              <a:rPr lang="hr-HR" b="1" dirty="0" smtClean="0">
                <a:cs typeface="Arial" pitchFamily="34" charset="0"/>
              </a:rPr>
              <a:t>posavjetovati </a:t>
            </a:r>
            <a:r>
              <a:rPr lang="hr-HR" b="1" dirty="0" smtClean="0">
                <a:cs typeface="Arial" pitchFamily="34" charset="0"/>
              </a:rPr>
              <a:t>dijete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kako se treba ponašati </a:t>
            </a:r>
            <a:r>
              <a:rPr lang="hr-HR" b="1" dirty="0" smtClean="0"/>
              <a:t>kako slušati nekoga, kako pozdraviti, kako tražiti pomoć, kako pristojno reći ako mi se nešto se sviđa, kako se ispričati, reći ne ili pristojno odbiti</a:t>
            </a:r>
            <a:endParaRPr lang="hr-HR" b="1" dirty="0" smtClean="0">
              <a:cs typeface="Arial" pitchFamily="34" charset="0"/>
            </a:endParaRP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Ne </a:t>
            </a:r>
            <a:r>
              <a:rPr lang="hr-H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odobravajte </a:t>
            </a:r>
            <a:r>
              <a:rPr lang="hr-HR" b="1" dirty="0">
                <a:cs typeface="Arial" pitchFamily="34" charset="0"/>
              </a:rPr>
              <a:t>ni u kom slučaju ako je agresivno, svadljivo, neugodno prema drugoj djeci jer će to rezultirati neomiljenošću među vršnjacima</a:t>
            </a:r>
            <a:r>
              <a:rPr lang="hr-HR" b="1" dirty="0" smtClean="0">
                <a:cs typeface="Arial" pitchFamily="34" charset="0"/>
              </a:rPr>
              <a:t>.</a:t>
            </a:r>
          </a:p>
          <a:p>
            <a:r>
              <a:rPr lang="hr-HR" b="1" dirty="0" smtClean="0"/>
              <a:t>Ako se dijete ne privikava lako na razred i nije odmah steklo prijatelje, to je normalno – neka djeca trebaju više vremena se naviknu na školsku svakodnevnicu. </a:t>
            </a:r>
          </a:p>
          <a:p>
            <a:r>
              <a:rPr lang="hr-HR" b="1" dirty="0" smtClean="0"/>
              <a:t>Ako se brinete zbog toga, obratite se s povjerenjem učiteljici  - možda već promjena mjesta sjedenja ili mali razgovor ohrabrenja mogu pomoći. Ako to ne pomaže, obratite se školskom </a:t>
            </a:r>
            <a:r>
              <a:rPr lang="hr-HR" b="1" dirty="0" smtClean="0"/>
              <a:t>pedagogu</a:t>
            </a:r>
            <a:r>
              <a:rPr lang="hr-HR" b="1" dirty="0" smtClean="0"/>
              <a:t>.</a:t>
            </a:r>
          </a:p>
          <a:p>
            <a:endParaRPr lang="hr-HR" b="1" dirty="0">
              <a:cs typeface="Arial" pitchFamily="34" charset="0"/>
            </a:endParaRPr>
          </a:p>
          <a:p>
            <a:endParaRPr lang="hr-HR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337" y="284672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5400" b="1" smtClean="0">
                <a:ln/>
                <a:solidFill>
                  <a:schemeClr val="accent3"/>
                </a:solidFill>
              </a:rPr>
              <a:t>Prva prijateljstva</a:t>
            </a:r>
            <a:endParaRPr lang="hr-HR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 rot="19803179">
            <a:off x="9391206" y="1251741"/>
            <a:ext cx="2080156" cy="13028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Socijalne vještine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23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/>
                <a:solidFill>
                  <a:schemeClr val="accent3"/>
                </a:solidFill>
              </a:rPr>
              <a:t>Slika o sebi – samosvijest 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05" y="1476102"/>
            <a:ext cx="5910352" cy="5199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r-HR" sz="1800" b="1" dirty="0" smtClean="0">
                <a:cs typeface="Arial" pitchFamily="34" charset="0"/>
              </a:rPr>
              <a:t>Obitelj -  prva zajednica u kojoj dijete uči komunicirati, uspostavlja odnose s drugima i stvara sliku o sebi - </a:t>
            </a:r>
            <a:r>
              <a:rPr lang="hr-HR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ključna je uloga roditelja</a:t>
            </a:r>
          </a:p>
          <a:p>
            <a:r>
              <a:rPr lang="hr-HR" sz="1800" b="1" dirty="0" smtClean="0">
                <a:cs typeface="Arial" pitchFamily="34" charset="0"/>
              </a:rPr>
              <a:t>Početak školovanja – uspoređivanje s drugim vršnjacima – u čemu sam bolji, u čemu sam lošiji</a:t>
            </a:r>
          </a:p>
          <a:p>
            <a:r>
              <a:rPr lang="hr-HR" sz="1800" b="1" dirty="0" smtClean="0">
                <a:cs typeface="Arial" pitchFamily="34" charset="0"/>
              </a:rPr>
              <a:t>Ocjene - praćenje, vrednovanje i ocjenjivanje od strane učitelja </a:t>
            </a:r>
          </a:p>
          <a:p>
            <a:r>
              <a:rPr lang="hr-HR" sz="1800" b="1" dirty="0" smtClean="0">
                <a:cs typeface="Arial" pitchFamily="34" charset="0"/>
              </a:rPr>
              <a:t>Očekivanjima od strane roditelja, škole i sebe samoga</a:t>
            </a:r>
          </a:p>
          <a:p>
            <a:pPr algn="ctr">
              <a:buNone/>
            </a:pPr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Dijete </a:t>
            </a:r>
            <a:r>
              <a:rPr lang="hr-H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stvara sliku o sebi i svojim </a:t>
            </a:r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mogućnostima po </a:t>
            </a:r>
            <a:r>
              <a:rPr lang="hr-H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onome što čuje od </a:t>
            </a:r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odraslih</a:t>
            </a:r>
            <a:endPara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sz="1800" b="1" dirty="0">
              <a:cs typeface="Arial" pitchFamily="34" charset="0"/>
            </a:endParaRPr>
          </a:p>
          <a:p>
            <a:endParaRPr lang="hr-HR" sz="1800" b="1" dirty="0">
              <a:cs typeface="Arial" pitchFamily="34" charset="0"/>
            </a:endParaRPr>
          </a:p>
        </p:txBody>
      </p:sp>
      <p:pic>
        <p:nvPicPr>
          <p:cNvPr id="4" name="Slika 3" descr="boy-and-girl-happy-and-sad-facesat-each-other-clipar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7269" y="3028405"/>
            <a:ext cx="3095898" cy="319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utnik 4"/>
          <p:cNvSpPr/>
          <p:nvPr/>
        </p:nvSpPr>
        <p:spPr>
          <a:xfrm>
            <a:off x="6439989" y="1603606"/>
            <a:ext cx="53296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Tko sam ja? 	Jesam li privlačan? </a:t>
            </a:r>
          </a:p>
          <a:p>
            <a:pPr algn="ctr"/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Što ja mogu?	</a:t>
            </a:r>
          </a:p>
          <a:p>
            <a:pPr algn="ctr"/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Kako mi idu predmeti?</a:t>
            </a:r>
          </a:p>
          <a:p>
            <a:pPr algn="ctr"/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Mogu li se kontrolirati? Vole li drugi biti u mom društvu?</a:t>
            </a:r>
          </a:p>
          <a:p>
            <a:pPr algn="ctr"/>
            <a:endParaRPr lang="hr-H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algn="ctr"/>
            <a:r>
              <a:rPr lang="hr-H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6" name="Pravokutnik 5"/>
          <p:cNvSpPr/>
          <p:nvPr/>
        </p:nvSpPr>
        <p:spPr>
          <a:xfrm>
            <a:off x="7274934" y="6052850"/>
            <a:ext cx="182987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NEGATIVNA</a:t>
            </a:r>
            <a:endParaRPr lang="hr-H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9414271" y="6052848"/>
            <a:ext cx="154080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hr-HR" b="1" dirty="0" smtClean="0">
                <a:cs typeface="Arial" pitchFamily="34" charset="0"/>
              </a:rPr>
              <a:t>POZITIVNA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27583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5" grpId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000" b="1" dirty="0" smtClean="0">
                <a:ln/>
                <a:solidFill>
                  <a:schemeClr val="accent3"/>
                </a:solidFill>
              </a:rPr>
              <a:t>Kako poticati pozitivnu sliku o sebi kod djeteta?</a:t>
            </a:r>
            <a:endParaRPr lang="hr-HR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136" y="1621972"/>
            <a:ext cx="11534503" cy="357704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Pozitivne</a:t>
            </a:r>
            <a:r>
              <a:rPr lang="hr-HR" sz="1600" dirty="0" smtClean="0"/>
              <a:t>, ali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realne </a:t>
            </a:r>
            <a:r>
              <a:rPr lang="hr-HR" sz="1600" dirty="0" smtClean="0"/>
              <a:t>poruke o sposobnostima djeteta</a:t>
            </a:r>
          </a:p>
          <a:p>
            <a:pPr>
              <a:buFont typeface="Wingdings" pitchFamily="2" charset="2"/>
              <a:buChar char="ü"/>
            </a:pPr>
            <a:r>
              <a:rPr lang="hr-HR" sz="1600" dirty="0" smtClean="0"/>
              <a:t>Razviti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realan pogled </a:t>
            </a:r>
            <a:r>
              <a:rPr lang="hr-HR" sz="1600" dirty="0" smtClean="0"/>
              <a:t>na djetetove sposobnosti – nitko nije izvrstan u svemu</a:t>
            </a:r>
          </a:p>
          <a:p>
            <a:pPr>
              <a:buFont typeface="Wingdings" pitchFamily="2" charset="2"/>
              <a:buChar char="ü"/>
            </a:pP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Isticati </a:t>
            </a:r>
            <a:r>
              <a:rPr lang="hr-HR" sz="1600" dirty="0" smtClean="0"/>
              <a:t>djetetove uspjehe i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napredak </a:t>
            </a:r>
            <a:r>
              <a:rPr lang="hr-HR" sz="1600" dirty="0" smtClean="0"/>
              <a:t>s obzirom na početak školovanja – uspoređivati ga s njim samim </a:t>
            </a:r>
          </a:p>
          <a:p>
            <a:pPr>
              <a:buFont typeface="Wingdings" pitchFamily="2" charset="2"/>
              <a:buChar char="ü"/>
            </a:pP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Prihvati dijete </a:t>
            </a:r>
            <a:r>
              <a:rPr lang="hr-HR" sz="1600" dirty="0" smtClean="0"/>
              <a:t>takvo kakvo jest – ne uspoređivati s drugima, braćom, sestrama, ne ispunjavati vlastite želje </a:t>
            </a:r>
          </a:p>
          <a:p>
            <a:pPr>
              <a:buFont typeface="Wingdings" pitchFamily="2" charset="2"/>
              <a:buChar char="ü"/>
            </a:pPr>
            <a:r>
              <a:rPr lang="hr-HR" sz="1600" dirty="0" smtClean="0">
                <a:cs typeface="Arial" pitchFamily="34" charset="0"/>
              </a:rPr>
              <a:t>Bitno je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objasniti </a:t>
            </a:r>
            <a:r>
              <a:rPr lang="hr-HR" sz="1600" dirty="0" smtClean="0">
                <a:cs typeface="Arial" pitchFamily="34" charset="0"/>
              </a:rPr>
              <a:t>djetetu da nisu svi dobri u svemu. </a:t>
            </a:r>
          </a:p>
          <a:p>
            <a:pPr>
              <a:buFont typeface="Wingdings" pitchFamily="2" charset="2"/>
              <a:buChar char="ü"/>
            </a:pPr>
            <a:r>
              <a:rPr lang="hr-HR" sz="1600" dirty="0" smtClean="0">
                <a:cs typeface="Arial" pitchFamily="34" charset="0"/>
              </a:rPr>
              <a:t>Kada dijete dobije </a:t>
            </a:r>
            <a:r>
              <a:rPr lang="hr-H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lošu ocjenu </a:t>
            </a:r>
            <a:r>
              <a:rPr lang="hr-HR" sz="1600" dirty="0" smtClean="0">
                <a:cs typeface="Arial" pitchFamily="34" charset="0"/>
              </a:rPr>
              <a:t>– stres za roditelja i dijete, kontrolirati emocije, otkriti zašto je dobilo lošu ocjenu, objasniti djetetu da to ne znači da je ono loše, nego da se treba više potruditi  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431074" y="5421086"/>
            <a:ext cx="11469189" cy="1254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cs typeface="Arial" pitchFamily="34" charset="0"/>
              </a:rPr>
              <a:t>Odvojiti  vrijeme za dijete, pažljivo ga slušati i razumijemo njegove osjećaje, dajemo mu do znanja da ga prihvaćamo. Na taj način učimo da treba pažljivo slušati druge i razmišljati o njihovim osjećajima. Na taj način stvaramo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POVJERENJE</a:t>
            </a:r>
            <a:endParaRPr lang="hr-HR" dirty="0" smtClean="0">
              <a:cs typeface="Arial" pitchFamily="34" charset="0"/>
            </a:endParaRPr>
          </a:p>
          <a:p>
            <a:pPr algn="ctr"/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r-HR" sz="4400" b="1" dirty="0" smtClean="0">
                <a:ln/>
                <a:solidFill>
                  <a:schemeClr val="accent3"/>
                </a:solidFill>
              </a:rPr>
              <a:t>Razvijanje navike učenja</a:t>
            </a:r>
            <a:endParaRPr lang="hr-HR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1074" y="1658983"/>
            <a:ext cx="5003075" cy="4322717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Učenje - osnovna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potreba</a:t>
            </a:r>
            <a:r>
              <a:rPr lang="hr-HR" dirty="0" smtClean="0"/>
              <a:t> ljudskog organizma</a:t>
            </a:r>
          </a:p>
          <a:p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ŠKOLSKI USPJEH </a:t>
            </a:r>
            <a:r>
              <a:rPr lang="hr-HR" dirty="0" smtClean="0"/>
              <a:t>= </a:t>
            </a:r>
            <a:r>
              <a:rPr lang="hr-HR" dirty="0" smtClean="0">
                <a:solidFill>
                  <a:srgbClr val="00B050"/>
                </a:solidFill>
              </a:rPr>
              <a:t>motivacija</a:t>
            </a:r>
            <a:r>
              <a:rPr lang="hr-HR" dirty="0" smtClean="0"/>
              <a:t> </a:t>
            </a:r>
            <a:r>
              <a:rPr lang="hr-HR" dirty="0" smtClean="0"/>
              <a:t>+ </a:t>
            </a:r>
            <a:r>
              <a:rPr lang="hr-HR" dirty="0" smtClean="0">
                <a:solidFill>
                  <a:srgbClr val="FFC000"/>
                </a:solidFill>
              </a:rPr>
              <a:t>sposobnosti</a:t>
            </a:r>
            <a:r>
              <a:rPr lang="hr-HR" dirty="0" smtClean="0"/>
              <a:t> + </a:t>
            </a:r>
            <a:r>
              <a:rPr lang="hr-HR" dirty="0" smtClean="0">
                <a:solidFill>
                  <a:srgbClr val="FF0000"/>
                </a:solidFill>
              </a:rPr>
              <a:t>radne navike </a:t>
            </a:r>
          </a:p>
          <a:p>
            <a:r>
              <a:rPr lang="hr-HR" dirty="0" smtClean="0"/>
              <a:t>Redovito učenje i pisanje domaćih zadaća od početka školovanja izuzetno je važno za razvoj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navike učenja i radnih navika </a:t>
            </a:r>
          </a:p>
          <a:p>
            <a:r>
              <a:rPr lang="hr-HR" dirty="0" smtClean="0"/>
              <a:t>Djetetu treba objasniti da je učenje njegova </a:t>
            </a: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odgovornost</a:t>
            </a:r>
            <a:endParaRPr lang="hr-HR" dirty="0" smtClean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425441" y="1895129"/>
            <a:ext cx="3291840" cy="3686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r-H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PROSTOR ZA UČENJE</a:t>
            </a:r>
          </a:p>
          <a:p>
            <a:pPr algn="ctr"/>
            <a:r>
              <a:rPr lang="hr-HR" dirty="0" smtClean="0"/>
              <a:t>Uredan </a:t>
            </a:r>
          </a:p>
          <a:p>
            <a:pPr algn="ctr"/>
            <a:r>
              <a:rPr lang="hr-HR" dirty="0" smtClean="0"/>
              <a:t>Dobro osvijetljen</a:t>
            </a:r>
          </a:p>
          <a:p>
            <a:pPr algn="ctr"/>
            <a:r>
              <a:rPr lang="hr-HR" dirty="0" smtClean="0"/>
              <a:t>Opremljen: s potrebnim priborom i knjigama pri ruci</a:t>
            </a:r>
          </a:p>
          <a:p>
            <a:pPr algn="ctr"/>
            <a:r>
              <a:rPr lang="hr-HR" dirty="0" smtClean="0"/>
              <a:t>Miran: daleko od buke i ometajućih sadržaja </a:t>
            </a:r>
          </a:p>
          <a:p>
            <a:pPr algn="ctr"/>
            <a:endParaRPr lang="hr-HR" dirty="0"/>
          </a:p>
        </p:txBody>
      </p:sp>
      <p:sp>
        <p:nvSpPr>
          <p:cNvPr id="8" name="Rezervirano mjesto sadržaja 5"/>
          <p:cNvSpPr txBox="1">
            <a:spLocks/>
          </p:cNvSpPr>
          <p:nvPr/>
        </p:nvSpPr>
        <p:spPr>
          <a:xfrm>
            <a:off x="8717281" y="3584939"/>
            <a:ext cx="3291840" cy="29073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7472" marR="0" lvl="0" indent="-347472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r-HR" sz="2000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VRIJEME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dnevna rutina -  u otprilike isto doba dana  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Time učenje postaje navika koja omogućava i lakše pamćenje sadržaja</a:t>
            </a:r>
            <a:endParaRPr kumimoji="0" lang="hr-HR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3314" name="Picture 2" descr="Slikovni rezultat za clock ani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512" y="1489167"/>
            <a:ext cx="2004155" cy="196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563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  <p:bldP spid="8" grpId="0" animBg="1"/>
    </p:bld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572</TotalTime>
  <Words>1682</Words>
  <Application>Microsoft Office PowerPoint</Application>
  <PresentationFormat>Custom</PresentationFormat>
  <Paragraphs>194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tf03431377</vt:lpstr>
      <vt:lpstr>DOBAR START Kako pomoći djetetu da bude uspješnije u školi</vt:lpstr>
      <vt:lpstr>PowerPoint Presentation</vt:lpstr>
      <vt:lpstr>Roditeljske brige</vt:lpstr>
      <vt:lpstr>Prilagodba na školu</vt:lpstr>
      <vt:lpstr>Prva prijateljstva</vt:lpstr>
      <vt:lpstr>PowerPoint Presentation</vt:lpstr>
      <vt:lpstr>Slika o sebi – samosvijest </vt:lpstr>
      <vt:lpstr>Kako poticati pozitivnu sliku o sebi kod djeteta?</vt:lpstr>
      <vt:lpstr>Razvijanje navike učenja</vt:lpstr>
      <vt:lpstr>Planiranje učenja</vt:lpstr>
      <vt:lpstr>Zašto domaća zadaća</vt:lpstr>
      <vt:lpstr>Kako pomoći u pisanju domaće zadaće?</vt:lpstr>
      <vt:lpstr>Pažnja i koncentracija</vt:lpstr>
      <vt:lpstr>Na sposobnost pažnje i koncentracije može se izravno utjecati okolinom</vt:lpstr>
      <vt:lpstr>Vježbe za razvoj pažnje i koncentracije</vt:lpstr>
      <vt:lpstr>Suradnja obitelji i škole</vt:lpstr>
      <vt:lpstr>Ne zaboravite…</vt:lpstr>
      <vt:lpstr>Kontakt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pomoći djetetu da bude uspješniji u školi</dc:title>
  <dc:creator>Korisnik</dc:creator>
  <cp:lastModifiedBy>zraki</cp:lastModifiedBy>
  <cp:revision>45</cp:revision>
  <dcterms:created xsi:type="dcterms:W3CDTF">2018-01-31T10:12:56Z</dcterms:created>
  <dcterms:modified xsi:type="dcterms:W3CDTF">2018-02-01T14:33:54Z</dcterms:modified>
</cp:coreProperties>
</file>